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5" r:id="rId5"/>
    <p:sldId id="258" r:id="rId6"/>
    <p:sldId id="257" r:id="rId7"/>
    <p:sldId id="259" r:id="rId8"/>
    <p:sldId id="268" r:id="rId9"/>
    <p:sldId id="269" r:id="rId10"/>
    <p:sldId id="261" r:id="rId11"/>
    <p:sldId id="260" r:id="rId12"/>
    <p:sldId id="263" r:id="rId13"/>
    <p:sldId id="270" r:id="rId14"/>
    <p:sldId id="264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10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C49EF-DB82-44EE-B45F-AB2426AD7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F4330C-5F22-4E82-ADDF-9B89234C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112C83-2A71-4682-BF49-92B4C1DE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AA74FD-48CD-4E96-9AB9-BFAC73DE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E12CE1-D3C2-4692-B3C8-A90F8E24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02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358AD-F720-469A-9255-8CCCE867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69BFC7-44A1-4E00-94DB-D20D6E9BA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0EB87-8232-410A-9E28-4CD6223B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738C3-FED9-4B0A-BCA8-4605F4BE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95E986-926C-47DC-B8BA-8E8FCADE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16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A9D1DB-F15E-4C6E-BE51-4569A173D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2C5826-8AC3-4DD4-BF1F-E534EAFDE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1389C3-4FD1-42CF-AE6F-68678585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2F90DB-DCC3-4895-AD7F-69177AEB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982023-C476-43A9-B91C-78F63419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67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5E6D4-2363-4021-B057-B3CC511F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53A6F-6763-478F-B2FE-1414D48C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280F5-A4B3-44FC-807C-A4CAA5A1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9D81A9-303F-41BE-8231-57F5FC8E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D6E71E-3411-4175-AF1D-48903E567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20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4E9C0-F9DD-4C52-8A83-AE286B5C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18E08A-54DB-4E97-92C6-6E5D20840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E750EF-E92A-45FE-8017-7F4AF311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3DB502-9E86-40C7-99E7-A1C69A0C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3FD8FB-EC24-4676-9294-004B1D38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9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EF691-BFAA-4280-A7E3-0B0CD6DC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3675A2-B04C-461A-B435-9991EC59D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E840A0-B776-47E1-9902-0C5102493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04D202-3843-465F-9DBC-A6E0ED18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A797E9-8719-4E4F-AA6C-1C1358061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2D0783-74B8-4E9A-828D-21A3F861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1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FF5FF-65C1-481E-BFD7-54201549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FB4C98-DABD-4D4B-8E02-386C8F12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A9BADD-9673-448D-8B5C-AD5830798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C07C9F-986D-44FC-9649-4C8CA554D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DDCECA-4097-47A9-9FDA-6F2AC4AAD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2189C3-768B-4C57-B53B-8751832F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C0A39B-EC50-4CB7-A1D7-C0435B47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D76F2C-BDD9-42D7-BFF6-B16D1C94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63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C7398-7290-424A-85B0-28F21389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410226-6408-4B87-B1D6-0F867FB4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9948F4-7321-4253-928F-3C3B7D15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820BBE-AA93-440B-BB63-1DFEB652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28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34DFD3-C452-4FB9-BE62-996883F6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5B0843-3DDF-4254-8A5D-E0127330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31153-CB40-4CDF-BEC0-11D446BA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74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05AA2-1E6D-4983-87B1-F35B5174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6A388-5D94-4799-94A5-517597D5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E21DC1-0476-4B00-8F12-2AB9D2EFF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9E2784-34F9-42EA-8AB7-EA2268150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2776C7-B915-4A93-B835-5F4E5363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3B1810-E3EC-40E3-B070-5618A7B8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95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6E8EF-CADF-4CC7-92CB-94028922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81E5DD-0A4E-493F-AA62-7D2AF4D90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A4EBF4-2937-4DE7-B7A2-6BDAF4A4F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959545-E7E4-46FE-96E0-80CB4947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B71FC1-ABE6-4CFE-B7CC-30BA40F1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C81270-8214-4026-97B1-2F456B32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74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1EFB4C-F4D6-4254-8B7A-7C8C2EDF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22DA8C-C9FE-4289-94A3-780EE30F0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82A20-79EF-416D-98BC-6E29E6D54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32C28-285C-46AD-9675-28E70F59FC5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21C4D-E10F-49E0-BF47-D1EB3F62F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FD1BC-BF07-4105-AE4C-3C45DF699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1B1A1-BA63-402E-A6ED-12FEDB7ED1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39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BED85-A467-4D79-BFD4-18515C368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深度学习框架技术简介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117C2E-F5E0-4A95-8DD9-392A1DEFDD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高崧淇 </a:t>
            </a:r>
            <a:r>
              <a:rPr lang="en-US" altLang="zh-CN" dirty="0"/>
              <a:t>20221125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3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72C67-7D16-491D-97BD-70FCB63C1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B3F678-B4F9-45F9-9B92-9FEF125C6F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深度学习网络可以看做一个有向无环图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执行调度的主要工作：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图优化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资源管理（内存、显存）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Op</a:t>
            </a:r>
            <a:r>
              <a:rPr lang="zh-CN" altLang="en-US" sz="2000" dirty="0"/>
              <a:t>并行和信息同步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显存优化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3082CDC-CC13-45A5-AFA2-0A0C336786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8362" y="1825625"/>
            <a:ext cx="50492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0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D8F19-B772-4C23-BC8A-A72C8339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34221-15D9-4888-B8CD-36ACB9CEC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图优化是一种图的等价的变化，在不改变最终计算结果的前提下，进行的图变换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图优化与编译优化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子图匹配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动态剪枝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常量折叠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合并计算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显存优化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……</a:t>
            </a:r>
            <a:endParaRPr lang="zh-CN" altLang="en-US" sz="1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14E5EE-09A8-4811-A38B-6AE1D740C6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905501"/>
            <a:ext cx="5087060" cy="41915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042F1C-990E-4E3F-A35D-039E9C97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309" y="561530"/>
            <a:ext cx="1751692" cy="268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A9480-4D81-47F5-9FEA-D49A8D3E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两种范式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D1DB44-E3C1-43A9-A079-DDD74D7C6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40832"/>
            <a:ext cx="5157787" cy="823912"/>
          </a:xfrm>
        </p:spPr>
        <p:txBody>
          <a:bodyPr/>
          <a:lstStyle/>
          <a:p>
            <a:r>
              <a:rPr lang="zh-CN" altLang="en-US" dirty="0"/>
              <a:t>静态图 （</a:t>
            </a:r>
            <a:r>
              <a:rPr lang="en-US" altLang="zh-CN" dirty="0"/>
              <a:t>lazy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F8FA7A-4F1A-434D-AB74-F7979AB6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64744"/>
            <a:ext cx="5157787" cy="36845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Build &amp; Run</a:t>
            </a:r>
            <a:r>
              <a:rPr lang="zh-CN" altLang="en-US" dirty="0"/>
              <a:t>的思想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区分编译期和执行期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好处：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拥有全局图信息，优化潜力大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坏处：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不便于调试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复杂网络实现困难（控制流）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F1729E6-F011-48BE-A8F8-A1EEC10FD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40832"/>
            <a:ext cx="5183188" cy="823912"/>
          </a:xfrm>
        </p:spPr>
        <p:txBody>
          <a:bodyPr/>
          <a:lstStyle/>
          <a:p>
            <a:r>
              <a:rPr lang="zh-CN" altLang="en-US" dirty="0"/>
              <a:t>动态图 （</a:t>
            </a:r>
            <a:r>
              <a:rPr lang="en-US" altLang="zh-CN" dirty="0"/>
              <a:t>eager</a:t>
            </a:r>
            <a:r>
              <a:rPr lang="zh-CN" altLang="en-US" dirty="0"/>
              <a:t>）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8EE3CBC-4179-497D-80A7-4C65E20CC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64744"/>
            <a:ext cx="5183188" cy="36845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解释器的思想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立即执行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好处：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Debug</a:t>
            </a:r>
            <a:r>
              <a:rPr lang="zh-CN" altLang="en-US" dirty="0"/>
              <a:t>方便，可以借助</a:t>
            </a:r>
            <a:r>
              <a:rPr lang="en-US" altLang="zh-CN" dirty="0"/>
              <a:t>ide</a:t>
            </a:r>
            <a:r>
              <a:rPr lang="zh-CN" altLang="en-US" dirty="0"/>
              <a:t>打点调试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网络结构可随时变化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不区分组网和执行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符合</a:t>
            </a:r>
            <a:r>
              <a:rPr lang="en-US" altLang="zh-CN" dirty="0"/>
              <a:t>python</a:t>
            </a:r>
            <a:r>
              <a:rPr lang="zh-CN" altLang="en-US" dirty="0"/>
              <a:t>编程习惯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坏处：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不便于性能优化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部署难度大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36DCAE-FC80-4220-80A4-62E83660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2" y="5322611"/>
            <a:ext cx="5364860" cy="1220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A73C3B-1635-47E2-8CDC-6109835DA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47" y="5649332"/>
            <a:ext cx="5588665" cy="8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1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D7EF3A0-61B5-4619-9A29-DCAC0123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动静转换 </a:t>
            </a:r>
            <a:r>
              <a:rPr lang="en-US" altLang="zh-CN" dirty="0"/>
              <a:t>AST</a:t>
            </a:r>
            <a:r>
              <a:rPr lang="zh-CN" altLang="en-US" dirty="0"/>
              <a:t>转写、</a:t>
            </a:r>
            <a:r>
              <a:rPr lang="en-US" altLang="zh-CN" dirty="0"/>
              <a:t>JIT</a:t>
            </a:r>
            <a:r>
              <a:rPr lang="zh-CN" altLang="en-US" dirty="0"/>
              <a:t>编译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166FFD-45C6-47E8-A1FC-E630B1297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34" y="1819894"/>
            <a:ext cx="3075748" cy="3218212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F5A5FF3-EBD7-40B4-BF7E-53191C3C7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995" y="1346304"/>
            <a:ext cx="82780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3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B4A0E-BCAB-4111-86EC-11C30E74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96B19CB-C76E-4D32-AC18-9E443AB6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实现框架前端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实现框架中台</a:t>
            </a:r>
            <a:endParaRPr lang="en-US" altLang="zh-CN" dirty="0"/>
          </a:p>
          <a:p>
            <a:r>
              <a:rPr lang="en-US" altLang="zh-CN" dirty="0" err="1"/>
              <a:t>cuDNN</a:t>
            </a:r>
            <a:r>
              <a:rPr lang="zh-CN" altLang="en-US" dirty="0"/>
              <a:t>、</a:t>
            </a:r>
            <a:r>
              <a:rPr lang="en-US" altLang="zh-CN" dirty="0" err="1"/>
              <a:t>cuBLAS</a:t>
            </a:r>
            <a:r>
              <a:rPr lang="zh-CN" altLang="en-US" dirty="0"/>
              <a:t>、</a:t>
            </a:r>
            <a:r>
              <a:rPr lang="en-US" altLang="zh-CN" dirty="0"/>
              <a:t>MKL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E7371F-88C6-49F3-A8A8-428EB08E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556" y="1914474"/>
            <a:ext cx="4358244" cy="877543"/>
          </a:xfrm>
          <a:prstGeom prst="rect">
            <a:avLst/>
          </a:prstGeom>
        </p:spPr>
      </p:pic>
      <p:pic>
        <p:nvPicPr>
          <p:cNvPr id="1026" name="Picture 2" descr="May 2019 Nathan Greeneltch">
            <a:extLst>
              <a:ext uri="{FF2B5EF4-FFF2-40B4-BE49-F238E27FC236}">
                <a16:creationId xmlns:a16="http://schemas.microsoft.com/office/drawing/2014/main" id="{1BFCB300-E4D0-461B-9CDF-BB08B515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556" y="2926954"/>
            <a:ext cx="2075964" cy="7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33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76462-A4F1-4305-9B57-8DFFAA58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14970A-3F16-4D5F-8C29-0ADADCB80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531" y="1564366"/>
            <a:ext cx="10324334" cy="46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04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B8C04-0D73-4F0C-B828-200667A8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混合精度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C4D07-8821-496E-AF1A-E0AF202F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48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原理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利用</a:t>
            </a:r>
            <a:r>
              <a:rPr lang="en-US" altLang="zh-CN" sz="2000" dirty="0"/>
              <a:t>FP16</a:t>
            </a:r>
            <a:r>
              <a:rPr lang="zh-CN" altLang="en-US" sz="2000" dirty="0"/>
              <a:t>代替</a:t>
            </a:r>
            <a:r>
              <a:rPr lang="en-US" altLang="zh-CN" sz="2000" dirty="0"/>
              <a:t>FP32</a:t>
            </a:r>
            <a:r>
              <a:rPr lang="zh-CN" altLang="en-US" sz="2000" dirty="0"/>
              <a:t>进行计算，加快速度的同时节省空间</a:t>
            </a: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硬件支持：</a:t>
            </a:r>
            <a:r>
              <a:rPr lang="en-US" altLang="zh-CN" sz="2400" dirty="0"/>
              <a:t>GPU Tensor Core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/>
              <a:t>2-4</a:t>
            </a:r>
            <a:r>
              <a:rPr lang="zh-CN" altLang="en-US" sz="2000" dirty="0"/>
              <a:t>倍的速度提升，一半的显存占用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对大部分模型可以无精度损失 </a:t>
            </a:r>
            <a:r>
              <a:rPr lang="en-US" altLang="zh-CN" sz="2000" dirty="0"/>
              <a:t>/ </a:t>
            </a:r>
            <a:r>
              <a:rPr lang="zh-CN" altLang="en-US" sz="2000" dirty="0"/>
              <a:t>损失很小</a:t>
            </a:r>
          </a:p>
        </p:txBody>
      </p:sp>
      <p:pic>
        <p:nvPicPr>
          <p:cNvPr id="2050" name="Picture 2" descr="https://pic3.zhimg.com/80/v2-323bf26afce69a2a999e3a2a063a87da_720w.webp">
            <a:extLst>
              <a:ext uri="{FF2B5EF4-FFF2-40B4-BE49-F238E27FC236}">
                <a16:creationId xmlns:a16="http://schemas.microsoft.com/office/drawing/2014/main" id="{94765786-8358-4519-8239-B269B278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36" y="3578945"/>
            <a:ext cx="4518004" cy="191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A5C0BA-8C6A-4B8F-8998-B773BC91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21" y="4895865"/>
            <a:ext cx="3210373" cy="6763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E0F29B-BA71-40C2-8B62-2525E069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260" y="3875630"/>
            <a:ext cx="3153215" cy="7811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6B55A2-E777-4F8A-9EB8-559234CFD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276" y="4842959"/>
            <a:ext cx="1324160" cy="13051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562203-967E-4D4F-B6DE-BC3DA842D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407" y="3283761"/>
            <a:ext cx="1409897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7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50200-9D31-4D32-9CE9-AA318924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</a:t>
            </a:r>
            <a:r>
              <a:rPr lang="zh-CN" altLang="en-US" dirty="0"/>
              <a:t>融合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201CD1-8BEA-439A-945A-6D7D2FFA3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4B7759-6CE9-493F-BE5C-A291D5D7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66" y="1738077"/>
            <a:ext cx="8826603" cy="40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6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156CB-235F-47CD-A07B-1BDE71E2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</a:t>
            </a:r>
            <a:r>
              <a:rPr lang="zh-CN" altLang="en-US" dirty="0"/>
              <a:t>融合  常见模式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EF7C16-4E80-42E8-85B8-4073F696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3664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40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493A8-67E7-40D6-8164-F9C44536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565A9-3972-44CF-A7D5-3E3582BD3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333799-24F6-4FA7-8531-8F91530E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19" y="1690688"/>
            <a:ext cx="8461169" cy="42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6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C9073-98B0-4E83-AA93-70CC0B09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深度学习与框架需求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420FC46-E3E6-41FD-8431-83EB0BDD9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197" y="1713587"/>
            <a:ext cx="10515600" cy="371599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C58B7B1-4D67-4B50-9DAE-9204A04526A9}"/>
              </a:ext>
            </a:extLst>
          </p:cNvPr>
          <p:cNvCxnSpPr>
            <a:cxnSpLocks/>
          </p:cNvCxnSpPr>
          <p:nvPr/>
        </p:nvCxnSpPr>
        <p:spPr>
          <a:xfrm>
            <a:off x="838200" y="5807034"/>
            <a:ext cx="59069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4FD5E9-DF03-46FD-B0D9-8205CDF0B0AE}"/>
              </a:ext>
            </a:extLst>
          </p:cNvPr>
          <p:cNvSpPr txBox="1"/>
          <p:nvPr/>
        </p:nvSpPr>
        <p:spPr>
          <a:xfrm>
            <a:off x="2693721" y="5892831"/>
            <a:ext cx="269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几乎没有需求</a:t>
            </a:r>
            <a:endParaRPr lang="en-US" altLang="zh-CN" sz="1600" dirty="0"/>
          </a:p>
          <a:p>
            <a:r>
              <a:rPr lang="zh-CN" altLang="en-US" sz="1600" dirty="0"/>
              <a:t>借助外部工具完成计算需求</a:t>
            </a:r>
            <a:endParaRPr lang="en-US" altLang="zh-CN" sz="1600" dirty="0"/>
          </a:p>
          <a:p>
            <a:r>
              <a:rPr lang="zh-CN" altLang="en-US" sz="1600" dirty="0"/>
              <a:t>如</a:t>
            </a:r>
            <a:r>
              <a:rPr lang="en-US" altLang="zh-CN" sz="1600" dirty="0"/>
              <a:t>MATLAB</a:t>
            </a:r>
            <a:endParaRPr lang="zh-CN" altLang="en-US" sz="16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1ACD8DC-5721-446F-9EB5-79EBC82E5874}"/>
              </a:ext>
            </a:extLst>
          </p:cNvPr>
          <p:cNvCxnSpPr>
            <a:cxnSpLocks/>
          </p:cNvCxnSpPr>
          <p:nvPr/>
        </p:nvCxnSpPr>
        <p:spPr>
          <a:xfrm>
            <a:off x="6804561" y="5423314"/>
            <a:ext cx="22978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B38B695-22D1-462C-94EC-067C54C35278}"/>
              </a:ext>
            </a:extLst>
          </p:cNvPr>
          <p:cNvSpPr txBox="1"/>
          <p:nvPr/>
        </p:nvSpPr>
        <p:spPr>
          <a:xfrm>
            <a:off x="6804561" y="5626372"/>
            <a:ext cx="253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CNN</a:t>
            </a:r>
            <a:r>
              <a:rPr lang="zh-CN" altLang="en-US" sz="1600" dirty="0"/>
              <a:t>、</a:t>
            </a:r>
            <a:r>
              <a:rPr lang="en-US" altLang="zh-CN" sz="1600" dirty="0"/>
              <a:t>RNN</a:t>
            </a:r>
            <a:r>
              <a:rPr lang="zh-CN" altLang="en-US" sz="1600" dirty="0"/>
              <a:t>等固定结构</a:t>
            </a:r>
            <a:endParaRPr lang="en-US" altLang="zh-CN" sz="1600" dirty="0"/>
          </a:p>
          <a:p>
            <a:r>
              <a:rPr lang="en-US" altLang="zh-CN" sz="1600" dirty="0"/>
              <a:t>GPU</a:t>
            </a:r>
            <a:r>
              <a:rPr lang="zh-CN" altLang="en-US" sz="1600" dirty="0"/>
              <a:t>运算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7E0AB5C-36BA-45DA-BAA1-AAF7FB95B767}"/>
              </a:ext>
            </a:extLst>
          </p:cNvPr>
          <p:cNvCxnSpPr>
            <a:cxnSpLocks/>
          </p:cNvCxnSpPr>
          <p:nvPr/>
        </p:nvCxnSpPr>
        <p:spPr>
          <a:xfrm>
            <a:off x="9213272" y="5423314"/>
            <a:ext cx="22978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BAFCF7A-2279-4EA6-84E2-D9C5E15267AF}"/>
              </a:ext>
            </a:extLst>
          </p:cNvPr>
          <p:cNvSpPr txBox="1"/>
          <p:nvPr/>
        </p:nvSpPr>
        <p:spPr>
          <a:xfrm>
            <a:off x="9241971" y="5626372"/>
            <a:ext cx="2535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需求爆发</a:t>
            </a:r>
            <a:endParaRPr lang="en-US" altLang="zh-CN" sz="1600" dirty="0"/>
          </a:p>
          <a:p>
            <a:r>
              <a:rPr lang="zh-CN" altLang="en-US" sz="1600" dirty="0"/>
              <a:t>分布式、高性能、易用性、跨平台</a:t>
            </a:r>
            <a:r>
              <a:rPr lang="en-US" altLang="zh-CN" sz="1600" dirty="0"/>
              <a:t>……</a:t>
            </a:r>
          </a:p>
          <a:p>
            <a:r>
              <a:rPr lang="zh-CN" altLang="en-US" sz="1600" dirty="0"/>
              <a:t>算法形式趋同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C12F2C-B36A-4C42-836A-35FD52DF36D4}"/>
              </a:ext>
            </a:extLst>
          </p:cNvPr>
          <p:cNvSpPr txBox="1"/>
          <p:nvPr/>
        </p:nvSpPr>
        <p:spPr>
          <a:xfrm>
            <a:off x="5444837" y="1428416"/>
            <a:ext cx="1009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highlight>
                  <a:srgbClr val="FFFF00"/>
                </a:highlight>
              </a:rPr>
              <a:t>MLP</a:t>
            </a:r>
          </a:p>
          <a:p>
            <a:r>
              <a:rPr lang="en-US" altLang="zh-CN" sz="1600" b="1" dirty="0">
                <a:highlight>
                  <a:srgbClr val="FFFF00"/>
                </a:highlight>
              </a:rPr>
              <a:t>BP</a:t>
            </a:r>
            <a:endParaRPr lang="zh-CN" altLang="en-US" sz="1600" b="1" dirty="0">
              <a:highlight>
                <a:srgbClr val="FFFF00"/>
              </a:highligh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6D80E9-46F3-40CD-A842-32EF1893110E}"/>
              </a:ext>
            </a:extLst>
          </p:cNvPr>
          <p:cNvSpPr txBox="1"/>
          <p:nvPr/>
        </p:nvSpPr>
        <p:spPr>
          <a:xfrm>
            <a:off x="7117279" y="1367523"/>
            <a:ext cx="1009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highlight>
                  <a:srgbClr val="FFFF00"/>
                </a:highlight>
              </a:rPr>
              <a:t>多分类器</a:t>
            </a:r>
            <a:endParaRPr lang="en-US" altLang="zh-CN" sz="1600" b="1" dirty="0">
              <a:highlight>
                <a:srgbClr val="FFFF00"/>
              </a:highlight>
            </a:endParaRPr>
          </a:p>
          <a:p>
            <a:r>
              <a:rPr lang="en-US" altLang="zh-CN" sz="1600" b="1" dirty="0">
                <a:highlight>
                  <a:srgbClr val="FFFF00"/>
                </a:highlight>
              </a:rPr>
              <a:t>SVM</a:t>
            </a:r>
            <a:endParaRPr lang="zh-CN" altLang="en-US" sz="1600" b="1" dirty="0">
              <a:highlight>
                <a:srgbClr val="FFFF00"/>
              </a:highligh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D0074C-3687-4CE1-9C34-0EBECAB05634}"/>
              </a:ext>
            </a:extLst>
          </p:cNvPr>
          <p:cNvSpPr txBox="1"/>
          <p:nvPr/>
        </p:nvSpPr>
        <p:spPr>
          <a:xfrm>
            <a:off x="9667503" y="1155775"/>
            <a:ext cx="15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highlight>
                  <a:srgbClr val="FFFF00"/>
                </a:highlight>
              </a:rPr>
              <a:t>深度学习爆发</a:t>
            </a:r>
            <a:endParaRPr lang="en-US" altLang="zh-CN" sz="1600" b="1" dirty="0">
              <a:highlight>
                <a:srgbClr val="FFFF00"/>
              </a:highlight>
            </a:endParaRPr>
          </a:p>
          <a:p>
            <a:r>
              <a:rPr lang="zh-CN" altLang="en-US" sz="1600" b="1" dirty="0">
                <a:highlight>
                  <a:srgbClr val="FFFF00"/>
                </a:highlight>
              </a:rPr>
              <a:t>强化学习爆发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10E34E-B2BF-40FC-BE10-D1B002C6A848}"/>
              </a:ext>
            </a:extLst>
          </p:cNvPr>
          <p:cNvSpPr txBox="1"/>
          <p:nvPr/>
        </p:nvSpPr>
        <p:spPr>
          <a:xfrm>
            <a:off x="743197" y="1571273"/>
            <a:ext cx="153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highlight>
                  <a:srgbClr val="FFFF00"/>
                </a:highlight>
              </a:rPr>
              <a:t>统计模式识别</a:t>
            </a:r>
          </a:p>
        </p:txBody>
      </p:sp>
    </p:spTree>
    <p:extLst>
      <p:ext uri="{BB962C8B-B14F-4D97-AF65-F5344CB8AC3E}">
        <p14:creationId xmlns:p14="http://schemas.microsoft.com/office/powerpoint/2010/main" val="146063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E0F33-AC43-4BE8-B233-93023B8C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XLA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23AABE9-DFE9-478E-BBB9-97EBF740B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174" y="1690688"/>
            <a:ext cx="3081951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FFF9AA-459D-48F3-B017-7BD13ED1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217" y="1490353"/>
            <a:ext cx="5843678" cy="17774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C58801-BCDA-4945-B50D-2ED823FE1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41" y="3367857"/>
            <a:ext cx="6688895" cy="26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4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7978E-0740-4B73-9D48-82C16E9D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TVM</a:t>
            </a:r>
            <a:endParaRPr lang="zh-CN" altLang="en-US" dirty="0"/>
          </a:p>
        </p:txBody>
      </p:sp>
      <p:pic>
        <p:nvPicPr>
          <p:cNvPr id="4098" name="Picture 2" descr="在这里插入图片描述">
            <a:extLst>
              <a:ext uri="{FF2B5EF4-FFF2-40B4-BE49-F238E27FC236}">
                <a16:creationId xmlns:a16="http://schemas.microsoft.com/office/drawing/2014/main" id="{FEBFD1EC-A890-438C-B37C-9A319F9E3D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20" y="1825625"/>
            <a:ext cx="73947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10F507-5293-4D32-9A07-AEFDBDAD45C6}"/>
              </a:ext>
            </a:extLst>
          </p:cNvPr>
          <p:cNvSpPr txBox="1"/>
          <p:nvPr/>
        </p:nvSpPr>
        <p:spPr>
          <a:xfrm>
            <a:off x="4916384" y="1068779"/>
            <a:ext cx="350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支持多种前端接入</a:t>
            </a:r>
            <a:r>
              <a:rPr lang="en-US" altLang="zh-CN" dirty="0"/>
              <a:t>TF</a:t>
            </a:r>
            <a:r>
              <a:rPr lang="zh-CN" altLang="en-US" dirty="0"/>
              <a:t>、</a:t>
            </a:r>
            <a:r>
              <a:rPr lang="en-US" altLang="zh-CN" dirty="0" err="1"/>
              <a:t>Pytorch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AED155-0ECA-4A10-8CF9-16215FDB7081}"/>
              </a:ext>
            </a:extLst>
          </p:cNvPr>
          <p:cNvSpPr txBox="1"/>
          <p:nvPr/>
        </p:nvSpPr>
        <p:spPr>
          <a:xfrm>
            <a:off x="2640281" y="2375746"/>
            <a:ext cx="214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高层</a:t>
            </a:r>
            <a:r>
              <a:rPr lang="en-US" altLang="zh-CN" dirty="0"/>
              <a:t>pass</a:t>
            </a:r>
            <a:r>
              <a:rPr lang="zh-CN" altLang="en-US" dirty="0"/>
              <a:t>优化策略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97448-8613-4B0C-8834-4972E45472A3}"/>
              </a:ext>
            </a:extLst>
          </p:cNvPr>
          <p:cNvSpPr txBox="1"/>
          <p:nvPr/>
        </p:nvSpPr>
        <p:spPr>
          <a:xfrm>
            <a:off x="838200" y="3864129"/>
            <a:ext cx="40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底层</a:t>
            </a:r>
            <a:r>
              <a:rPr lang="en-US" altLang="zh-CN" dirty="0"/>
              <a:t>pass</a:t>
            </a:r>
            <a:r>
              <a:rPr lang="zh-CN" altLang="en-US" dirty="0"/>
              <a:t>，循环展开、向量化等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007054-673A-4660-BB08-474C48EEA4C5}"/>
              </a:ext>
            </a:extLst>
          </p:cNvPr>
          <p:cNvSpPr txBox="1"/>
          <p:nvPr/>
        </p:nvSpPr>
        <p:spPr>
          <a:xfrm>
            <a:off x="7958447" y="1957099"/>
            <a:ext cx="214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一致性接口</a:t>
            </a:r>
          </a:p>
        </p:txBody>
      </p:sp>
    </p:spTree>
    <p:extLst>
      <p:ext uri="{BB962C8B-B14F-4D97-AF65-F5344CB8AC3E}">
        <p14:creationId xmlns:p14="http://schemas.microsoft.com/office/powerpoint/2010/main" val="2715970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1DFDBD-2006-479F-B2F5-3E11625D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21A829-6719-4457-BF5E-EDE0E2366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20221125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218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BA0D3-241F-40FC-A86B-4171BF2B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框架发展历程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80CE45-6D76-47A3-B84F-6C5C62662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384" y="1451296"/>
            <a:ext cx="10515600" cy="323556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0E10F6A-F233-49F8-A289-C4F75AB236A6}"/>
              </a:ext>
            </a:extLst>
          </p:cNvPr>
          <p:cNvCxnSpPr>
            <a:cxnSpLocks/>
          </p:cNvCxnSpPr>
          <p:nvPr/>
        </p:nvCxnSpPr>
        <p:spPr>
          <a:xfrm>
            <a:off x="725384" y="4797632"/>
            <a:ext cx="34072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AEC7EFF-A351-41DD-AA53-3378D1B0ED0D}"/>
              </a:ext>
            </a:extLst>
          </p:cNvPr>
          <p:cNvCxnSpPr>
            <a:cxnSpLocks/>
          </p:cNvCxnSpPr>
          <p:nvPr/>
        </p:nvCxnSpPr>
        <p:spPr>
          <a:xfrm>
            <a:off x="4333503" y="4797632"/>
            <a:ext cx="4377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4FA2102-C9AD-4807-8B83-70D8D610B53C}"/>
              </a:ext>
            </a:extLst>
          </p:cNvPr>
          <p:cNvCxnSpPr>
            <a:cxnSpLocks/>
          </p:cNvCxnSpPr>
          <p:nvPr/>
        </p:nvCxnSpPr>
        <p:spPr>
          <a:xfrm>
            <a:off x="8876805" y="4789717"/>
            <a:ext cx="22503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57C4023-D643-4717-97B3-F5A2FBEA23F0}"/>
              </a:ext>
            </a:extLst>
          </p:cNvPr>
          <p:cNvSpPr/>
          <p:nvPr/>
        </p:nvSpPr>
        <p:spPr>
          <a:xfrm>
            <a:off x="829293" y="4890527"/>
            <a:ext cx="31994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学术研究阶段</a:t>
            </a:r>
            <a:br>
              <a:rPr lang="zh-CN" altLang="en-US" sz="1600" dirty="0"/>
            </a:br>
            <a:br>
              <a:rPr lang="zh-CN" altLang="en-US" sz="1600" dirty="0"/>
            </a:br>
            <a:r>
              <a:rPr lang="zh-CN" altLang="en-US" sz="1600" dirty="0"/>
              <a:t>提供深度学习所需的基础模块，便于搭建复杂模型。如</a:t>
            </a:r>
            <a:r>
              <a:rPr lang="en-US" altLang="zh-CN" sz="1600" dirty="0"/>
              <a:t>CNN</a:t>
            </a:r>
            <a:r>
              <a:rPr lang="zh-CN" altLang="en-US" sz="1600" dirty="0"/>
              <a:t>、</a:t>
            </a:r>
            <a:r>
              <a:rPr lang="en-US" altLang="zh-CN" sz="1600" dirty="0"/>
              <a:t>RNN</a:t>
            </a:r>
            <a:r>
              <a:rPr lang="zh-CN" altLang="en-US" sz="1600" dirty="0"/>
              <a:t>、</a:t>
            </a:r>
            <a:r>
              <a:rPr lang="en-US" altLang="zh-CN" sz="1600" dirty="0"/>
              <a:t>LSTM</a:t>
            </a:r>
            <a:r>
              <a:rPr lang="zh-CN" altLang="en-US" sz="1600" dirty="0"/>
              <a:t>等，开始支持</a:t>
            </a:r>
            <a:r>
              <a:rPr lang="en-US" altLang="zh-CN" sz="1600" dirty="0"/>
              <a:t>GPU</a:t>
            </a:r>
            <a:r>
              <a:rPr lang="zh-CN" altLang="en-US" sz="1600" dirty="0"/>
              <a:t>、多</a:t>
            </a:r>
            <a:r>
              <a:rPr lang="en-US" altLang="zh-CN" sz="1600" dirty="0"/>
              <a:t>GPU</a:t>
            </a:r>
            <a:r>
              <a:rPr lang="zh-CN" altLang="en-US" sz="1600" dirty="0"/>
              <a:t>运算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4A17BA-C939-4C19-93DC-8A370907C47B}"/>
              </a:ext>
            </a:extLst>
          </p:cNvPr>
          <p:cNvSpPr/>
          <p:nvPr/>
        </p:nvSpPr>
        <p:spPr>
          <a:xfrm>
            <a:off x="4389912" y="4896526"/>
            <a:ext cx="42375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产业体系化阶段</a:t>
            </a:r>
            <a:br>
              <a:rPr lang="zh-CN" altLang="en-US" sz="1600" dirty="0"/>
            </a:br>
            <a:br>
              <a:rPr lang="zh-CN" altLang="en-US" sz="1600" dirty="0"/>
            </a:br>
            <a:r>
              <a:rPr lang="zh-CN" altLang="en-US" sz="1600" dirty="0"/>
              <a:t>“百花齐放”</a:t>
            </a:r>
            <a:r>
              <a:rPr lang="en-US" altLang="zh-CN" sz="1600" dirty="0"/>
              <a:t>, </a:t>
            </a:r>
            <a:r>
              <a:rPr lang="zh-CN" altLang="en-US" sz="1600" dirty="0"/>
              <a:t>快速迭代，开始关注性能、分布式、易用性、部署、模型生态等多方面发展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C13852-3055-437D-83EA-9523451B1ADA}"/>
              </a:ext>
            </a:extLst>
          </p:cNvPr>
          <p:cNvSpPr/>
          <p:nvPr/>
        </p:nvSpPr>
        <p:spPr>
          <a:xfrm>
            <a:off x="8766957" y="4890527"/>
            <a:ext cx="33102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国产框架爆发</a:t>
            </a:r>
            <a:br>
              <a:rPr lang="zh-CN" altLang="en-US" sz="1600" dirty="0"/>
            </a:br>
            <a:br>
              <a:rPr lang="zh-CN" altLang="en-US" sz="1600" dirty="0"/>
            </a:br>
            <a:r>
              <a:rPr lang="zh-CN" altLang="en-US" sz="1600" dirty="0"/>
              <a:t>框架发展逐渐成熟</a:t>
            </a:r>
            <a:r>
              <a:rPr lang="en-US" altLang="zh-CN" sz="1600" dirty="0"/>
              <a:t>,</a:t>
            </a:r>
            <a:r>
              <a:rPr lang="zh-CN" altLang="en-US" sz="1600" dirty="0"/>
              <a:t>不同框架差异逐渐缩小，开始有框架退出历史舞台，框架走向“寡头时代”</a:t>
            </a:r>
            <a:r>
              <a:rPr lang="en-US" altLang="zh-CN" sz="1600" dirty="0"/>
              <a:t>, </a:t>
            </a:r>
            <a:r>
              <a:rPr lang="zh-CN" altLang="en-US" sz="1600" dirty="0"/>
              <a:t>部分框架“剑走偏锋”</a:t>
            </a:r>
            <a:r>
              <a:rPr lang="en-US" altLang="zh-CN" sz="1600" dirty="0"/>
              <a:t>, </a:t>
            </a:r>
            <a:r>
              <a:rPr lang="zh-CN" altLang="en-US" sz="1600" dirty="0"/>
              <a:t>寻求差异化生存空间</a:t>
            </a:r>
          </a:p>
        </p:txBody>
      </p:sp>
    </p:spTree>
    <p:extLst>
      <p:ext uri="{BB962C8B-B14F-4D97-AF65-F5344CB8AC3E}">
        <p14:creationId xmlns:p14="http://schemas.microsoft.com/office/powerpoint/2010/main" val="166857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0249A7B-F8A3-417A-A500-B81BC1E7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深度学习框架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F861229-3118-4A79-80F9-09A2A4971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349" y="1901518"/>
            <a:ext cx="4296375" cy="18957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2B03D3-C0E1-4180-8D39-4E12C038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71" y="2277808"/>
            <a:ext cx="3991532" cy="11431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92A7CA-B734-4EFB-B52A-792527EB5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3" y="4188500"/>
            <a:ext cx="4258269" cy="12479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075E95-785E-4A6E-991F-98EF2B113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771" y="4133039"/>
            <a:ext cx="2915057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8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6D44F5-F581-4AE6-91AF-A731F5D5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差异？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E5BBA8-60EB-410F-B0D1-E571F17EB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33957"/>
            <a:ext cx="5157787" cy="823912"/>
          </a:xfrm>
        </p:spPr>
        <p:txBody>
          <a:bodyPr/>
          <a:lstStyle/>
          <a:p>
            <a:r>
              <a:rPr lang="zh-CN" altLang="en-US" dirty="0"/>
              <a:t>玩具项目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84C964-23C9-4300-83B7-D9D4CAF18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57869"/>
            <a:ext cx="5157787" cy="36845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全部基于 </a:t>
            </a:r>
            <a:r>
              <a:rPr lang="en-US" altLang="zh-CN" sz="1800" dirty="0"/>
              <a:t>python</a:t>
            </a:r>
            <a:r>
              <a:rPr lang="zh-CN" altLang="en-US" sz="1800" dirty="0"/>
              <a:t>，运行速度慢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Python </a:t>
            </a:r>
            <a:r>
              <a:rPr lang="zh-CN" altLang="en-US" sz="1800" dirty="0"/>
              <a:t>特性，难以并行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仅限 </a:t>
            </a:r>
            <a:r>
              <a:rPr lang="en-US" altLang="zh-CN" sz="1800" dirty="0"/>
              <a:t>CPU</a:t>
            </a:r>
            <a:r>
              <a:rPr lang="zh-CN" altLang="en-US" sz="1800" dirty="0"/>
              <a:t>，无法调用硬件加速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只支持 </a:t>
            </a:r>
            <a:r>
              <a:rPr lang="en-US" altLang="zh-CN" sz="1800" dirty="0"/>
              <a:t>eager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解释执行，无编译器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无法分布式（多机多卡）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无推理优化，无法脱离 </a:t>
            </a:r>
            <a:r>
              <a:rPr lang="en-US" altLang="zh-CN" sz="1800" dirty="0"/>
              <a:t>python</a:t>
            </a:r>
            <a:endParaRPr lang="zh-CN" altLang="en-US" sz="18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CE85344-ACB7-4300-8EAA-E75F04FF1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33957"/>
            <a:ext cx="5183188" cy="823912"/>
          </a:xfrm>
        </p:spPr>
        <p:txBody>
          <a:bodyPr/>
          <a:lstStyle/>
          <a:p>
            <a:r>
              <a:rPr lang="zh-CN" altLang="en-US" dirty="0"/>
              <a:t>工业级框架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DEB223C-19C1-491E-A9AF-0D8F0E1DE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57869"/>
            <a:ext cx="5183188" cy="36845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zh-CN" altLang="en-US" sz="1800" dirty="0"/>
              <a:t>前端 </a:t>
            </a:r>
            <a:r>
              <a:rPr lang="en-US" altLang="zh-CN" sz="1800" dirty="0"/>
              <a:t>python</a:t>
            </a:r>
            <a:r>
              <a:rPr lang="zh-CN" altLang="en-US" sz="1800" dirty="0"/>
              <a:t>，后端 </a:t>
            </a:r>
            <a:r>
              <a:rPr lang="en-US" altLang="zh-CN" sz="1800" dirty="0"/>
              <a:t>C++</a:t>
            </a:r>
            <a:r>
              <a:rPr lang="zh-CN" altLang="en-US" sz="1800" dirty="0"/>
              <a:t>，速度快</a:t>
            </a:r>
            <a:endParaRPr lang="en-US" altLang="zh-CN" sz="1800" dirty="0"/>
          </a:p>
          <a:p>
            <a:pPr>
              <a:lnSpc>
                <a:spcPct val="160000"/>
              </a:lnSpc>
            </a:pPr>
            <a:r>
              <a:rPr lang="zh-CN" altLang="en-US" sz="1800" dirty="0"/>
              <a:t>可以多线程</a:t>
            </a:r>
            <a:endParaRPr lang="en-US" altLang="zh-CN" sz="1800" dirty="0"/>
          </a:p>
          <a:p>
            <a:pPr>
              <a:lnSpc>
                <a:spcPct val="160000"/>
              </a:lnSpc>
            </a:pPr>
            <a:r>
              <a:rPr lang="zh-CN" altLang="en-US" sz="1800" dirty="0"/>
              <a:t>后端接入 </a:t>
            </a:r>
            <a:r>
              <a:rPr lang="en-US" altLang="zh-CN" sz="1800" dirty="0"/>
              <a:t>GPU</a:t>
            </a:r>
            <a:r>
              <a:rPr lang="zh-CN" altLang="en-US" sz="1800" dirty="0"/>
              <a:t>、</a:t>
            </a:r>
            <a:r>
              <a:rPr lang="en-US" altLang="zh-CN" sz="1800" dirty="0"/>
              <a:t>XPU</a:t>
            </a:r>
            <a:r>
              <a:rPr lang="zh-CN" altLang="en-US" sz="1800" dirty="0"/>
              <a:t>、</a:t>
            </a:r>
            <a:r>
              <a:rPr lang="en-US" altLang="zh-CN" sz="1800" dirty="0"/>
              <a:t>NPU </a:t>
            </a:r>
            <a:r>
              <a:rPr lang="zh-CN" altLang="en-US" sz="1800" dirty="0"/>
              <a:t>等专用芯片</a:t>
            </a:r>
            <a:endParaRPr lang="en-US" altLang="zh-CN" sz="1800" dirty="0"/>
          </a:p>
          <a:p>
            <a:pPr>
              <a:lnSpc>
                <a:spcPct val="160000"/>
              </a:lnSpc>
            </a:pPr>
            <a:r>
              <a:rPr lang="zh-CN" altLang="en-US" sz="1800" dirty="0"/>
              <a:t>支持</a:t>
            </a:r>
            <a:r>
              <a:rPr lang="en-US" altLang="zh-CN" sz="1800" dirty="0"/>
              <a:t>eager</a:t>
            </a:r>
            <a:r>
              <a:rPr lang="zh-CN" altLang="en-US" sz="1800" dirty="0"/>
              <a:t>和</a:t>
            </a:r>
            <a:r>
              <a:rPr lang="en-US" altLang="zh-CN" sz="1800" dirty="0"/>
              <a:t>lazy</a:t>
            </a:r>
            <a:r>
              <a:rPr lang="zh-CN" altLang="en-US" sz="1800" dirty="0"/>
              <a:t>，可以做图优化</a:t>
            </a:r>
            <a:endParaRPr lang="en-US" altLang="zh-CN" sz="1800" dirty="0"/>
          </a:p>
          <a:p>
            <a:pPr>
              <a:lnSpc>
                <a:spcPct val="160000"/>
              </a:lnSpc>
            </a:pPr>
            <a:r>
              <a:rPr lang="zh-CN" altLang="en-US" sz="1800" dirty="0"/>
              <a:t>支持神经网络编译器</a:t>
            </a:r>
            <a:endParaRPr lang="en-US" altLang="zh-CN" sz="1800" dirty="0"/>
          </a:p>
          <a:p>
            <a:pPr>
              <a:lnSpc>
                <a:spcPct val="160000"/>
              </a:lnSpc>
            </a:pPr>
            <a:r>
              <a:rPr lang="zh-CN" altLang="en-US" sz="1800" dirty="0"/>
              <a:t>支持分布式训练</a:t>
            </a:r>
            <a:endParaRPr lang="en-US" altLang="zh-CN" sz="1800" dirty="0"/>
          </a:p>
          <a:p>
            <a:pPr>
              <a:lnSpc>
                <a:spcPct val="160000"/>
              </a:lnSpc>
            </a:pPr>
            <a:r>
              <a:rPr lang="zh-CN" altLang="en-US" sz="1800" dirty="0"/>
              <a:t>推理优化（剪裁、量化），可以编译到</a:t>
            </a:r>
            <a:r>
              <a:rPr lang="en-US" altLang="zh-CN" sz="1800" dirty="0"/>
              <a:t>native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3994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895BB-22D8-4D09-A8A0-3CD49192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整体架构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EBE6D12-759A-4FE7-9AAB-B9ABFF7D4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645" y="1825625"/>
            <a:ext cx="7722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3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62836-F2DA-4FF3-BEB1-84C2BE6A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 &amp; Kernel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8E26B-AEA5-40A2-9E18-20D92BB8F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 Op (Operator</a:t>
            </a:r>
            <a:r>
              <a:rPr lang="zh-CN" altLang="en-US" dirty="0"/>
              <a:t>简写）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负责定义</a:t>
            </a:r>
            <a:r>
              <a:rPr lang="en-US" altLang="zh-CN" dirty="0"/>
              <a:t>op</a:t>
            </a:r>
            <a:r>
              <a:rPr lang="zh-CN" altLang="en-US" dirty="0"/>
              <a:t>输入、输出等信息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给上层执行器提供信息，协助调度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根据输入，推导输出信息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正反向信息传递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kernel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定义运算逻辑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性能相关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设备相关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Kernel</a:t>
            </a:r>
            <a:r>
              <a:rPr lang="zh-CN" altLang="en-US" dirty="0"/>
              <a:t>的优化需要丰富的专业知识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898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4BD96-8707-46DC-94B7-6B76C7F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0D1AC1C-6876-4DCB-A2F5-808CB212E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6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81084-C754-41EB-8E8F-6D1D3E46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</a:t>
            </a:r>
            <a:r>
              <a:rPr lang="zh-CN" altLang="en-US" dirty="0"/>
              <a:t>的作用 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168E72-5087-4E2C-87D2-A46D4BE40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624" y="2141537"/>
            <a:ext cx="5552751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08547F-BF15-43A7-AC23-BAD4FEE3893C}"/>
              </a:ext>
            </a:extLst>
          </p:cNvPr>
          <p:cNvSpPr txBox="1"/>
          <p:nvPr/>
        </p:nvSpPr>
        <p:spPr>
          <a:xfrm>
            <a:off x="4376057" y="169068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提供统一前端转换与性能优化</a:t>
            </a:r>
          </a:p>
        </p:txBody>
      </p:sp>
    </p:spTree>
    <p:extLst>
      <p:ext uri="{BB962C8B-B14F-4D97-AF65-F5344CB8AC3E}">
        <p14:creationId xmlns:p14="http://schemas.microsoft.com/office/powerpoint/2010/main" val="43631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593</Words>
  <Application>Microsoft Office PowerPoint</Application>
  <PresentationFormat>宽屏</PresentationFormat>
  <Paragraphs>114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深度学习框架技术简介</vt:lpstr>
      <vt:lpstr>深度学习与框架需求</vt:lpstr>
      <vt:lpstr>框架发展历程</vt:lpstr>
      <vt:lpstr>深度学习框架</vt:lpstr>
      <vt:lpstr>差异？</vt:lpstr>
      <vt:lpstr>整体架构</vt:lpstr>
      <vt:lpstr>Op &amp; Kernel</vt:lpstr>
      <vt:lpstr>IR</vt:lpstr>
      <vt:lpstr>IR的作用 </vt:lpstr>
      <vt:lpstr>调度</vt:lpstr>
      <vt:lpstr>图优化</vt:lpstr>
      <vt:lpstr>两种范式</vt:lpstr>
      <vt:lpstr>动静转换 AST转写、JIT编译</vt:lpstr>
      <vt:lpstr>用户界面</vt:lpstr>
      <vt:lpstr>性能优化</vt:lpstr>
      <vt:lpstr>混合精度</vt:lpstr>
      <vt:lpstr>Op融合</vt:lpstr>
      <vt:lpstr>Op融合  常见模式</vt:lpstr>
      <vt:lpstr>深度学习编译器</vt:lpstr>
      <vt:lpstr>XLA</vt:lpstr>
      <vt:lpstr>TVM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深度学习框架技术简介</dc:title>
  <dc:creator>songqi</dc:creator>
  <cp:lastModifiedBy>songqi</cp:lastModifiedBy>
  <cp:revision>16</cp:revision>
  <dcterms:created xsi:type="dcterms:W3CDTF">2022-11-25T09:02:36Z</dcterms:created>
  <dcterms:modified xsi:type="dcterms:W3CDTF">2022-11-25T10:50:51Z</dcterms:modified>
</cp:coreProperties>
</file>